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9" r:id="rId4"/>
    <p:sldId id="271" r:id="rId5"/>
    <p:sldId id="264" r:id="rId6"/>
    <p:sldId id="270" r:id="rId7"/>
    <p:sldId id="267" r:id="rId8"/>
    <p:sldId id="266" r:id="rId9"/>
    <p:sldId id="272" r:id="rId10"/>
    <p:sldId id="283" r:id="rId11"/>
    <p:sldId id="284" r:id="rId12"/>
    <p:sldId id="285" r:id="rId13"/>
    <p:sldId id="279" r:id="rId14"/>
    <p:sldId id="280" r:id="rId15"/>
    <p:sldId id="258" r:id="rId16"/>
    <p:sldId id="276" r:id="rId17"/>
    <p:sldId id="281" r:id="rId18"/>
    <p:sldId id="275" r:id="rId19"/>
    <p:sldId id="263" r:id="rId20"/>
    <p:sldId id="260" r:id="rId21"/>
    <p:sldId id="262" r:id="rId22"/>
    <p:sldId id="282" r:id="rId23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C00"/>
    <a:srgbClr val="E3E3E3"/>
    <a:srgbClr val="D9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96196" autoAdjust="0"/>
  </p:normalViewPr>
  <p:slideViewPr>
    <p:cSldViewPr snapToGrid="0" snapToObjects="1">
      <p:cViewPr varScale="1">
        <p:scale>
          <a:sx n="101" d="100"/>
          <a:sy n="101" d="100"/>
        </p:scale>
        <p:origin x="194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817F0-84FC-C145-AFC3-FA42D1D21F8E}" type="datetimeFigureOut">
              <a:rPr lang="de-DE" smtClean="0"/>
              <a:pPr/>
              <a:t>23.08.2020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16E92-7EF2-5A47-8774-75AC8D7375D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98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FA3C8-DE25-7348-A1F7-D749F91943C8}" type="datetimeFigureOut">
              <a:rPr lang="de-DE" smtClean="0"/>
              <a:pPr/>
              <a:t>23.08.2020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E6540-DBC8-1449-A578-CCAD6D2991B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66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683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 070: Der Roboter muss mit dem "Umweltsystem" interagieren.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210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76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275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839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 &amp; 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811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Elektronikteil im weiteren Ablauf des Projektes angehen.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916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rtl="0" eaLnBrk="1" fontAlgn="auto" latinLnBrk="0" hangingPunct="1">
              <a:buFont typeface="Arial" panose="020B0604020202020204" pitchFamily="34" charset="0"/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Katrin</a:t>
            </a: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Waldbrände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Schiffsunglück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Bergung nach Vulkanausbruch</a:t>
            </a: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Reparaturen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Atomkraftwerken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Überflutung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/Tsunami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Schiffsunglück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ctr" latinLnBrk="0" hangingPunct="1">
              <a:buFont typeface="Arial" panose="020B0604020202020204" pitchFamily="34" charset="0"/>
              <a:buChar char="•"/>
            </a:pP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590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3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  <a:p>
            <a:r>
              <a:rPr lang="de-DE" dirty="0"/>
              <a:t>Überlegungen zum Anfang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76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  <a:p>
            <a:pPr marL="171450" indent="-171450">
              <a:buFontTx/>
              <a:buChar char="-"/>
            </a:pPr>
            <a:r>
              <a:rPr lang="de-DE" dirty="0"/>
              <a:t>Aus den Anforderungen lässt sich folgendes Use Case Model ableiten….</a:t>
            </a:r>
          </a:p>
          <a:p>
            <a:pPr marL="171450" indent="-171450">
              <a:buFontTx/>
              <a:buChar char="-"/>
            </a:pPr>
            <a:r>
              <a:rPr lang="de-DE" dirty="0"/>
              <a:t>Anmerkung Aktivitätsdiagramme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533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14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38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90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</a:t>
            </a:r>
          </a:p>
          <a:p>
            <a:r>
              <a:rPr lang="de-DE" dirty="0"/>
              <a:t>(alte </a:t>
            </a:r>
            <a:r>
              <a:rPr lang="de-DE" dirty="0" err="1"/>
              <a:t>version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230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8001" y="1438812"/>
            <a:ext cx="7520410" cy="1470025"/>
          </a:xfrm>
        </p:spPr>
        <p:txBody>
          <a:bodyPr>
            <a:normAutofit/>
          </a:bodyPr>
          <a:lstStyle>
            <a:lvl1pPr algn="l">
              <a:defRPr sz="4000" b="1" i="0">
                <a:latin typeface="Source Sans Pro"/>
                <a:cs typeface="Source Sans Pro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48001" y="3176700"/>
            <a:ext cx="7520410" cy="2254848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112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E3445-959C-4840-857B-0726FC3AABF6}" type="datetime1">
              <a:rPr lang="de-DE" smtClean="0"/>
              <a:pPr/>
              <a:t>23.08.2020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6519-39B1-594B-9118-53EDDEBB1F38}" type="datetime1">
              <a:rPr lang="de-DE" smtClean="0"/>
              <a:pPr/>
              <a:t>23.08.2020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69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2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B14-23E0-1F4C-A6C5-95691F2AB521}" type="datetime1">
              <a:rPr lang="de-DE" smtClean="0"/>
              <a:pPr/>
              <a:t>23.08.2020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06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0EEAD-2E33-CB41-913B-6235DD169CF5}" type="datetime1">
              <a:rPr lang="de-DE" smtClean="0"/>
              <a:pPr/>
              <a:t>23.08.2020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96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645A-B693-BB43-8646-3B1C1BAD48BE}" type="datetime1">
              <a:rPr lang="de-DE" smtClean="0"/>
              <a:pPr/>
              <a:t>23.08.2020</a:t>
            </a:fld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63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4868-D7B6-2349-81F6-28D3E8C9671D}" type="datetime1">
              <a:rPr lang="de-DE" smtClean="0"/>
              <a:pPr/>
              <a:t>23.08.2020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08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FB4-2031-A542-A2EF-20BD4D9E5256}" type="datetime1">
              <a:rPr lang="de-DE" smtClean="0"/>
              <a:pPr/>
              <a:t>23.08.2020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44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88818-9833-2C4A-8849-8268EC11202B}" type="datetime1">
              <a:rPr lang="de-DE" smtClean="0"/>
              <a:pPr/>
              <a:t>23.08.2020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6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4BE1-0C38-F948-9EB8-8FC2670177F0}" type="datetime1">
              <a:rPr lang="de-DE" smtClean="0"/>
              <a:pPr/>
              <a:t>23.08.2020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75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648000"/>
            <a:ext cx="8532000" cy="56700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8000" y="745650"/>
            <a:ext cx="76754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HSHL_Logo_horizontal_RGB_Sequenz_Animation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00" y="223200"/>
            <a:ext cx="1404000" cy="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z.de/Nachrichten/Wissen/Uebersicht/Umweltschuetzer-befuerchten-Oel-Katastrophe-nach-Schiffsunglueck" TargetMode="External"/><Relationship Id="rId2" Type="http://schemas.openxmlformats.org/officeDocument/2006/relationships/hyperlink" Target="https://www.br.de/nachrichten/wissen/was-tun-bei-einem-waldbrand,RZyK3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erlagshaus-jaumann.de/inhalt.basel-zwischenfaelle-im-atomkraftwerk.58e2360e-de7c-4376-8052-66f081021e39.html" TargetMode="External"/><Relationship Id="rId5" Type="http://schemas.openxmlformats.org/officeDocument/2006/relationships/hyperlink" Target="https://www.reisegeek.de/indonesien-das-land-der-1000-geschichten/vulkanausbruch-auf-bali/" TargetMode="External"/><Relationship Id="rId4" Type="http://schemas.openxmlformats.org/officeDocument/2006/relationships/hyperlink" Target="https://www.brigitte.de/leben/reise/europas-kuesten-von-tsunami-bedroht-11261762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Rescue Robot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69412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>
            <a:extLst>
              <a:ext uri="{FF2B5EF4-FFF2-40B4-BE49-F238E27FC236}">
                <a16:creationId xmlns:a16="http://schemas.microsoft.com/office/drawing/2014/main" id="{80F3CDF8-68E9-42BF-8AF4-5B97D55B182E}"/>
              </a:ext>
            </a:extLst>
          </p:cNvPr>
          <p:cNvSpPr/>
          <p:nvPr/>
        </p:nvSpPr>
        <p:spPr>
          <a:xfrm>
            <a:off x="5598413" y="2665646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</a:t>
            </a:r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8785" b="48196"/>
          <a:stretch/>
        </p:blipFill>
        <p:spPr>
          <a:xfrm>
            <a:off x="648000" y="1980664"/>
            <a:ext cx="4886895" cy="33725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7F187FB6-8AB0-406A-B6E8-5E567BF29A33}"/>
              </a:ext>
            </a:extLst>
          </p:cNvPr>
          <p:cNvSpPr/>
          <p:nvPr/>
        </p:nvSpPr>
        <p:spPr>
          <a:xfrm>
            <a:off x="3447288" y="3081528"/>
            <a:ext cx="589788" cy="1865376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6A80D3AC-CED1-4F77-AC04-3C08506C0AE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7076" y="2898074"/>
            <a:ext cx="3163824" cy="1116142"/>
          </a:xfrm>
          <a:prstGeom prst="bentConnector3">
            <a:avLst>
              <a:gd name="adj1" fmla="val 88235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5BA16FA5-2E61-4A61-88EC-CA4EFCB63D96}"/>
              </a:ext>
            </a:extLst>
          </p:cNvPr>
          <p:cNvSpPr/>
          <p:nvPr/>
        </p:nvSpPr>
        <p:spPr>
          <a:xfrm>
            <a:off x="5597156" y="3762621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CA9B2043-C645-4D8D-BD4C-8C69E14C86B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7075" y="4001516"/>
            <a:ext cx="3162571" cy="1022727"/>
          </a:xfrm>
          <a:prstGeom prst="bentConnector3">
            <a:avLst>
              <a:gd name="adj1" fmla="val 69275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C247D9E-85AD-42B0-8798-A93F4BAF04AF}"/>
              </a:ext>
            </a:extLst>
          </p:cNvPr>
          <p:cNvSpPr txBox="1"/>
          <p:nvPr/>
        </p:nvSpPr>
        <p:spPr>
          <a:xfrm>
            <a:off x="5534895" y="2628207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mit acht Sensoren ausgestattet sein.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EEE7D4E-14FC-436C-AFA5-966B67A90468}"/>
              </a:ext>
            </a:extLst>
          </p:cNvPr>
          <p:cNvSpPr txBox="1"/>
          <p:nvPr/>
        </p:nvSpPr>
        <p:spPr>
          <a:xfrm>
            <a:off x="5534895" y="3729847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einen Feuchtigkeitssensor besitzen.</a:t>
            </a:r>
          </a:p>
        </p:txBody>
      </p:sp>
    </p:spTree>
    <p:extLst>
      <p:ext uri="{BB962C8B-B14F-4D97-AF65-F5344CB8AC3E}">
        <p14:creationId xmlns:p14="http://schemas.microsoft.com/office/powerpoint/2010/main" val="1394584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A55C9604-101F-4B77-9273-B04180716D82}"/>
              </a:ext>
            </a:extLst>
          </p:cNvPr>
          <p:cNvSpPr/>
          <p:nvPr/>
        </p:nvSpPr>
        <p:spPr>
          <a:xfrm>
            <a:off x="5599865" y="4817348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803" r="48785" b="6006"/>
          <a:stretch/>
        </p:blipFill>
        <p:spPr>
          <a:xfrm>
            <a:off x="647999" y="2381673"/>
            <a:ext cx="4886895" cy="27467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BF2A29B0-DF23-4FE0-A125-F14A1964F5B4}"/>
              </a:ext>
            </a:extLst>
          </p:cNvPr>
          <p:cNvSpPr/>
          <p:nvPr/>
        </p:nvSpPr>
        <p:spPr>
          <a:xfrm>
            <a:off x="5597151" y="3995555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23D9FD-9BAE-487B-8435-B7B0989987FE}"/>
              </a:ext>
            </a:extLst>
          </p:cNvPr>
          <p:cNvSpPr/>
          <p:nvPr/>
        </p:nvSpPr>
        <p:spPr>
          <a:xfrm>
            <a:off x="5597149" y="2078830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9FF666C6-E8BE-4234-B29A-BF743EDBA71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02380" y="2305447"/>
            <a:ext cx="3399972" cy="1222613"/>
          </a:xfrm>
          <a:prstGeom prst="bentConnector3">
            <a:avLst>
              <a:gd name="adj1" fmla="val 8092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69677322-3FB5-4357-B318-95615187A9C1}"/>
              </a:ext>
            </a:extLst>
          </p:cNvPr>
          <p:cNvCxnSpPr>
            <a:cxnSpLocks/>
          </p:cNvCxnSpPr>
          <p:nvPr/>
        </p:nvCxnSpPr>
        <p:spPr>
          <a:xfrm rot="10800000">
            <a:off x="3544138" y="4147375"/>
            <a:ext cx="3655499" cy="901404"/>
          </a:xfrm>
          <a:prstGeom prst="bentConnector3">
            <a:avLst>
              <a:gd name="adj1" fmla="val 71453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5479B888-5FE8-4D15-A2B0-C69FEBE9DD47}"/>
              </a:ext>
            </a:extLst>
          </p:cNvPr>
          <p:cNvSpPr/>
          <p:nvPr/>
        </p:nvSpPr>
        <p:spPr>
          <a:xfrm>
            <a:off x="5599865" y="3159190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6A5EF7A6-267D-4AEA-BBFB-8153525F94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8500" y="3386561"/>
            <a:ext cx="3961139" cy="437727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D64747C-6D2F-45DC-B3A6-C0BAD5F1DE8C}"/>
              </a:ext>
            </a:extLst>
          </p:cNvPr>
          <p:cNvSpPr txBox="1"/>
          <p:nvPr/>
        </p:nvSpPr>
        <p:spPr>
          <a:xfrm>
            <a:off x="5537610" y="3113004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011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/>
              <a:t>Der Roboter muss den Abstand zu den Hindernissen erkennen.</a:t>
            </a:r>
            <a:endParaRPr lang="de-DE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21EB5BF-0C39-404B-ADD7-A988C4BBD5B1}"/>
              </a:ext>
            </a:extLst>
          </p:cNvPr>
          <p:cNvCxnSpPr>
            <a:cxnSpLocks/>
          </p:cNvCxnSpPr>
          <p:nvPr/>
        </p:nvCxnSpPr>
        <p:spPr>
          <a:xfrm rot="10800000">
            <a:off x="3544136" y="4150549"/>
            <a:ext cx="3655500" cy="77043"/>
          </a:xfrm>
          <a:prstGeom prst="bentConnector3">
            <a:avLst>
              <a:gd name="adj1" fmla="val 54082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90AF306-E457-48C1-8149-648FBBD3E075}"/>
              </a:ext>
            </a:extLst>
          </p:cNvPr>
          <p:cNvSpPr txBox="1"/>
          <p:nvPr/>
        </p:nvSpPr>
        <p:spPr>
          <a:xfrm>
            <a:off x="5534892" y="3955196"/>
            <a:ext cx="2997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Hindernisse erkennen.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D5D63D-606C-4D2F-B5E0-4C749916EE37}"/>
              </a:ext>
            </a:extLst>
          </p:cNvPr>
          <p:cNvSpPr txBox="1"/>
          <p:nvPr/>
        </p:nvSpPr>
        <p:spPr>
          <a:xfrm>
            <a:off x="5537609" y="4770914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014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Hindernisse entfernen.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ED9A9B-FEAA-4346-B89D-A0F46A6F2DE9}"/>
              </a:ext>
            </a:extLst>
          </p:cNvPr>
          <p:cNvSpPr txBox="1"/>
          <p:nvPr/>
        </p:nvSpPr>
        <p:spPr>
          <a:xfrm>
            <a:off x="5534894" y="2029482"/>
            <a:ext cx="2997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nach Erkennung einer Person die Livesteuerung aktivieren.</a:t>
            </a:r>
          </a:p>
        </p:txBody>
      </p:sp>
    </p:spTree>
    <p:extLst>
      <p:ext uri="{BB962C8B-B14F-4D97-AF65-F5344CB8AC3E}">
        <p14:creationId xmlns:p14="http://schemas.microsoft.com/office/powerpoint/2010/main" val="75265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</a:t>
            </a:r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803" r="48785" b="6006"/>
          <a:stretch/>
        </p:blipFill>
        <p:spPr>
          <a:xfrm>
            <a:off x="647999" y="2381673"/>
            <a:ext cx="4886895" cy="2746703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0F74567-B15E-476F-82F7-8E83A2E3035E}"/>
              </a:ext>
            </a:extLst>
          </p:cNvPr>
          <p:cNvSpPr/>
          <p:nvPr/>
        </p:nvSpPr>
        <p:spPr>
          <a:xfrm>
            <a:off x="5597146" y="3782246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F110A86-B4DA-455B-9771-EA0F2E914824}"/>
              </a:ext>
            </a:extLst>
          </p:cNvPr>
          <p:cNvSpPr/>
          <p:nvPr/>
        </p:nvSpPr>
        <p:spPr>
          <a:xfrm>
            <a:off x="5597156" y="2949833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11F17B9-E72E-4192-956C-4E4C524A7A3A}"/>
              </a:ext>
            </a:extLst>
          </p:cNvPr>
          <p:cNvSpPr/>
          <p:nvPr/>
        </p:nvSpPr>
        <p:spPr>
          <a:xfrm>
            <a:off x="5597148" y="4611789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816CABF-F10D-46D7-B5E0-6D5F2A42F7E4}"/>
              </a:ext>
            </a:extLst>
          </p:cNvPr>
          <p:cNvSpPr/>
          <p:nvPr/>
        </p:nvSpPr>
        <p:spPr>
          <a:xfrm>
            <a:off x="5597142" y="2110149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0F7DDA-57CC-446C-9962-2546C840B3BC}"/>
              </a:ext>
            </a:extLst>
          </p:cNvPr>
          <p:cNvSpPr txBox="1"/>
          <p:nvPr/>
        </p:nvSpPr>
        <p:spPr>
          <a:xfrm>
            <a:off x="5534882" y="3716319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020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auf Land fahren können.</a:t>
            </a:r>
          </a:p>
        </p:txBody>
      </p: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0A525763-457E-4AC1-A02F-F6DB6D3F2297}"/>
              </a:ext>
            </a:extLst>
          </p:cNvPr>
          <p:cNvCxnSpPr/>
          <p:nvPr/>
        </p:nvCxnSpPr>
        <p:spPr>
          <a:xfrm rot="10800000" flipV="1">
            <a:off x="3848101" y="2336460"/>
            <a:ext cx="3351529" cy="1092540"/>
          </a:xfrm>
          <a:prstGeom prst="bentConnector3">
            <a:avLst>
              <a:gd name="adj1" fmla="val 81451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D554AC5-6D89-439F-B040-5612165D7569}"/>
              </a:ext>
            </a:extLst>
          </p:cNvPr>
          <p:cNvSpPr txBox="1"/>
          <p:nvPr/>
        </p:nvSpPr>
        <p:spPr>
          <a:xfrm>
            <a:off x="5534882" y="2052826"/>
            <a:ext cx="2997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Personen identifizieren können.</a:t>
            </a:r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9B32301C-72C5-4798-8199-D081B78473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32101" y="3176143"/>
            <a:ext cx="4367545" cy="779907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D5817808-A4A2-439D-BB38-756053C798AF}"/>
              </a:ext>
            </a:extLst>
          </p:cNvPr>
          <p:cNvCxnSpPr/>
          <p:nvPr/>
        </p:nvCxnSpPr>
        <p:spPr>
          <a:xfrm rot="10800000" flipV="1">
            <a:off x="2247901" y="4008556"/>
            <a:ext cx="4951729" cy="49093"/>
          </a:xfrm>
          <a:prstGeom prst="bentConnector3">
            <a:avLst>
              <a:gd name="adj1" fmla="val 42562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47CEAB88-7AE1-4A7B-A10C-FCD64CD10A41}"/>
              </a:ext>
            </a:extLst>
          </p:cNvPr>
          <p:cNvCxnSpPr/>
          <p:nvPr/>
        </p:nvCxnSpPr>
        <p:spPr>
          <a:xfrm rot="10800000">
            <a:off x="2832101" y="4273550"/>
            <a:ext cx="4367529" cy="564550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C8166BB-6BA9-429E-B772-15DF08681744}"/>
              </a:ext>
            </a:extLst>
          </p:cNvPr>
          <p:cNvCxnSpPr>
            <a:cxnSpLocks/>
          </p:cNvCxnSpPr>
          <p:nvPr/>
        </p:nvCxnSpPr>
        <p:spPr>
          <a:xfrm flipH="1">
            <a:off x="2247900" y="4470400"/>
            <a:ext cx="276860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6EEE7D4E-14FC-436C-AFA5-966B67A90468}"/>
              </a:ext>
            </a:extLst>
          </p:cNvPr>
          <p:cNvSpPr txBox="1"/>
          <p:nvPr/>
        </p:nvSpPr>
        <p:spPr>
          <a:xfrm>
            <a:off x="5534896" y="2885322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030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durch Wasser fahren können.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F48BCA-930E-461B-8CDA-63265A378B71}"/>
              </a:ext>
            </a:extLst>
          </p:cNvPr>
          <p:cNvSpPr txBox="1"/>
          <p:nvPr/>
        </p:nvSpPr>
        <p:spPr>
          <a:xfrm>
            <a:off x="5534885" y="4547453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041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erkennen ob er auf Wasser oder Land fährt.</a:t>
            </a:r>
          </a:p>
        </p:txBody>
      </p:sp>
    </p:spTree>
    <p:extLst>
      <p:ext uri="{BB962C8B-B14F-4D97-AF65-F5344CB8AC3E}">
        <p14:creationId xmlns:p14="http://schemas.microsoft.com/office/powerpoint/2010/main" val="4276771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Auflistung HW (Vor-Nachteile)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95" y="2015432"/>
            <a:ext cx="3206407" cy="410527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88" y="2016619"/>
            <a:ext cx="3862944" cy="41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89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Festlegung HW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" y="2307182"/>
            <a:ext cx="4396616" cy="3140440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66" y="2286001"/>
            <a:ext cx="3647766" cy="3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7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11EDE-7CC2-4532-9541-74132ED9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Skizze</a:t>
            </a:r>
            <a:r>
              <a:rPr lang="en-US" dirty="0"/>
              <a:t> des </a:t>
            </a:r>
            <a:r>
              <a:rPr lang="en-US" dirty="0" err="1"/>
              <a:t>ersten</a:t>
            </a:r>
            <a:r>
              <a:rPr lang="en-US" dirty="0"/>
              <a:t> Ansatzes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73BD3-9D2D-407C-8A8E-176EA88499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087279-F45A-4666-A124-77A33307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7AF671A-735D-4DE8-AA18-0DB46CC7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68" y="2255303"/>
            <a:ext cx="2586997" cy="3530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CD6B4B4-01A9-421E-AF1D-810981BF4FDF}"/>
              </a:ext>
            </a:extLst>
          </p:cNvPr>
          <p:cNvSpPr txBox="1">
            <a:spLocks/>
          </p:cNvSpPr>
          <p:nvPr/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				</a:t>
            </a:r>
          </a:p>
        </p:txBody>
      </p:sp>
      <p:pic>
        <p:nvPicPr>
          <p:cNvPr id="11" name="Inhaltsplatzhalt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641" y="2241488"/>
            <a:ext cx="3347715" cy="354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3224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(Entwurf)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73" y="2020888"/>
            <a:ext cx="3565259" cy="2006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33" y="4159395"/>
            <a:ext cx="3611138" cy="203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" y="2459800"/>
            <a:ext cx="4162311" cy="2929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39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22839-98D7-42DD-8141-5792F264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</a:t>
            </a:r>
            <a:r>
              <a:rPr lang="de-DE" dirty="0" err="1"/>
              <a:t>PaperPrototype</a:t>
            </a:r>
            <a:r>
              <a:rPr lang="de-DE" dirty="0"/>
              <a:t>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5DB43-C5C2-4603-8950-2F4D289C3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710FA8-E947-4D10-B410-2ED2EDC23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9" name="Inhaltsplatzhalter 6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6A4E3BE3-E59F-4826-A015-400CDB86F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35"/>
          <a:stretch/>
        </p:blipFill>
        <p:spPr>
          <a:xfrm>
            <a:off x="1790877" y="1888650"/>
            <a:ext cx="5389678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06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940C6-B499-4A6D-BA38-E10AF060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Showcase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EB1E4F-FA2E-4F13-8120-4E25E1843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Live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DC6FEC-AFDC-4ADA-B6C1-0D9720A316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E22F9A-9745-4CB8-8F18-18CF14FE8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C69BCD-254F-48DB-93EC-05BBF0ACD4FB}"/>
              </a:ext>
            </a:extLst>
          </p:cNvPr>
          <p:cNvSpPr/>
          <p:nvPr/>
        </p:nvSpPr>
        <p:spPr>
          <a:xfrm>
            <a:off x="1913163" y="2187432"/>
            <a:ext cx="223159" cy="2226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500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9F652-DA99-4865-BC71-0382F5F1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Literaturverzeichnis</a:t>
            </a:r>
            <a:endParaRPr lang="en-US" dirty="0"/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41715979-42BD-4D2C-B85F-8701855CC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786446"/>
              </p:ext>
            </p:extLst>
          </p:nvPr>
        </p:nvGraphicFramePr>
        <p:xfrm>
          <a:off x="647700" y="2020888"/>
          <a:ext cx="7548607" cy="4707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730">
                  <a:extLst>
                    <a:ext uri="{9D8B030D-6E8A-4147-A177-3AD203B41FA5}">
                      <a16:colId xmlns:a16="http://schemas.microsoft.com/office/drawing/2014/main" val="1660325673"/>
                    </a:ext>
                  </a:extLst>
                </a:gridCol>
                <a:gridCol w="1480820">
                  <a:extLst>
                    <a:ext uri="{9D8B030D-6E8A-4147-A177-3AD203B41FA5}">
                      <a16:colId xmlns:a16="http://schemas.microsoft.com/office/drawing/2014/main" val="3140098712"/>
                    </a:ext>
                  </a:extLst>
                </a:gridCol>
                <a:gridCol w="5434057">
                  <a:extLst>
                    <a:ext uri="{9D8B030D-6E8A-4147-A177-3AD203B41FA5}">
                      <a16:colId xmlns:a16="http://schemas.microsoft.com/office/drawing/2014/main" val="2281922796"/>
                    </a:ext>
                  </a:extLst>
                </a:gridCol>
              </a:tblGrid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1: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Waldbrand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2"/>
                        </a:rPr>
                        <a:t>https://www.br.de/nachrichten/wissen/was-tun-bei-einem-waldbrand,RZyK3iS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1012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2: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Schiffsunglück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3"/>
                        </a:rPr>
                        <a:t>https://www.haz.de/Nachrichten/Wissen/Uebersicht/Umweltschuetzer-befuerchten-Oel-Katastrophe-nach-Schiffsunglueck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0559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3: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Tsunami/Überflutung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4"/>
                        </a:rPr>
                        <a:t>https://www.brigitte.de/leben/reise/europas-kuesten-von-tsunami-bedroht-11261762.html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70737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4: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Vulkanausbruch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5"/>
                        </a:rPr>
                        <a:t>https://www.reisegeek.de/indonesien-das-land-der-1000-geschichten/vulkanausbruch-auf-bali/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10921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5: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Atomkraftwerk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6"/>
                        </a:rPr>
                        <a:t>https://www.verlagshaus-jaumann.de/inhalt.basel-zwischenfaelle-im-atomkraftwerk.58e2360e-de7c-4376-8052-66f081021e39.html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160993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06220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6954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28644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381019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27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232954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489092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25552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9132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35479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8ECAB-D507-43BE-A07F-59054B480B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8E9876-2160-4320-AC72-E61E5C98F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399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7" name="Inhaltsplatzhalter 6" descr="Ein Bild, das draußen, Pflanze, Baum, Gras enthält.&#10;&#10;Automatisch generierte Beschreibung">
            <a:extLst>
              <a:ext uri="{FF2B5EF4-FFF2-40B4-BE49-F238E27FC236}">
                <a16:creationId xmlns:a16="http://schemas.microsoft.com/office/drawing/2014/main" id="{1DC25EFA-718D-4FB9-A365-E75D0CF15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0498" y="1717418"/>
            <a:ext cx="3045516" cy="1711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Grafik 8" descr="Ein Bild, das draußen, Natur, Wasser, Berg enthält.&#10;&#10;Automatisch generierte Beschreibung">
            <a:extLst>
              <a:ext uri="{FF2B5EF4-FFF2-40B4-BE49-F238E27FC236}">
                <a16:creationId xmlns:a16="http://schemas.microsoft.com/office/drawing/2014/main" id="{AF758C9B-AABC-46E5-A7CA-16C538D2B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0" y="3953208"/>
            <a:ext cx="2570050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k 10" descr="Ein Bild, das Gras, draußen, Gebäude, sitzend enthält.&#10;&#10;Automatisch generierte Beschreibung">
            <a:extLst>
              <a:ext uri="{FF2B5EF4-FFF2-40B4-BE49-F238E27FC236}">
                <a16:creationId xmlns:a16="http://schemas.microsoft.com/office/drawing/2014/main" id="{17E3A5AD-8301-4AC6-AFE0-EACF4FDBB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66" y="3953208"/>
            <a:ext cx="2282110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 descr="Ein Bild, das draußen, Wasser, Schiff, Ozean enthält.&#10;&#10;Automatisch generierte Beschreibung">
            <a:extLst>
              <a:ext uri="{FF2B5EF4-FFF2-40B4-BE49-F238E27FC236}">
                <a16:creationId xmlns:a16="http://schemas.microsoft.com/office/drawing/2014/main" id="{DDF7618C-EE87-4C08-9C10-7202D216A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297" y="1717418"/>
            <a:ext cx="2990205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 descr="Ein Bild, das draußen, Rauch, Berg, Wolken enthält.&#10;&#10;Automatisch generierte Beschreibung">
            <a:extLst>
              <a:ext uri="{FF2B5EF4-FFF2-40B4-BE49-F238E27FC236}">
                <a16:creationId xmlns:a16="http://schemas.microsoft.com/office/drawing/2014/main" id="{DF301E3D-5460-41B6-BA2A-83F86ACDF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9564" y="3953208"/>
            <a:ext cx="2566388" cy="1711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802CCAA-2316-45AC-9C0D-D904A0C2DA2D}"/>
              </a:ext>
            </a:extLst>
          </p:cNvPr>
          <p:cNvSpPr txBox="1"/>
          <p:nvPr/>
        </p:nvSpPr>
        <p:spPr>
          <a:xfrm>
            <a:off x="1250498" y="3433706"/>
            <a:ext cx="11641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1: Waldbrand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8BF1C4D-352A-4D2A-9B5E-6C94C50B51E1}"/>
              </a:ext>
            </a:extLst>
          </p:cNvPr>
          <p:cNvSpPr txBox="1"/>
          <p:nvPr/>
        </p:nvSpPr>
        <p:spPr>
          <a:xfrm>
            <a:off x="4898512" y="3428999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2: Schiffsunglück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1F0E0F7-4C64-49FD-8047-82E4E4203F63}"/>
              </a:ext>
            </a:extLst>
          </p:cNvPr>
          <p:cNvSpPr txBox="1"/>
          <p:nvPr/>
        </p:nvSpPr>
        <p:spPr>
          <a:xfrm>
            <a:off x="6069968" y="5660077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5: Atomkraftwerk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E764B39-B947-40E6-91DE-CDE05B492BDA}"/>
              </a:ext>
            </a:extLst>
          </p:cNvPr>
          <p:cNvSpPr txBox="1"/>
          <p:nvPr/>
        </p:nvSpPr>
        <p:spPr>
          <a:xfrm>
            <a:off x="3359564" y="5660078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4: Vulkanausbruch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7A7DC54-DA3A-4201-9189-855D536A91AE}"/>
              </a:ext>
            </a:extLst>
          </p:cNvPr>
          <p:cNvSpPr txBox="1"/>
          <p:nvPr/>
        </p:nvSpPr>
        <p:spPr>
          <a:xfrm>
            <a:off x="648000" y="5662560"/>
            <a:ext cx="17379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3: Tsunami/Überflutung</a:t>
            </a:r>
          </a:p>
        </p:txBody>
      </p:sp>
    </p:spTree>
    <p:extLst>
      <p:ext uri="{BB962C8B-B14F-4D97-AF65-F5344CB8AC3E}">
        <p14:creationId xmlns:p14="http://schemas.microsoft.com/office/powerpoint/2010/main" val="391161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92297-3F86-416B-875A-0D1AE6F7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Auswertung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EDFE12-5897-4A05-918E-F1E19164F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56A3F-6F1E-47C7-B009-C0BE04EA6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3EACF-C150-4920-B061-F6A26476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947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C594A-7D71-44EA-AC10-DB8D399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Ausblick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5473A5-AC0A-45B3-82CF-0D601510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Elektronische</a:t>
            </a:r>
            <a:r>
              <a:rPr lang="en-US" dirty="0"/>
              <a:t> </a:t>
            </a:r>
            <a:r>
              <a:rPr lang="en-US" dirty="0" err="1"/>
              <a:t>Umetzung</a:t>
            </a:r>
            <a:endParaRPr lang="en-US" dirty="0"/>
          </a:p>
          <a:p>
            <a:r>
              <a:rPr lang="en-US" dirty="0" err="1"/>
              <a:t>Proportionen</a:t>
            </a:r>
            <a:endParaRPr lang="en-US" dirty="0"/>
          </a:p>
          <a:p>
            <a:r>
              <a:rPr lang="en-US" dirty="0" err="1"/>
              <a:t>Visualisierung</a:t>
            </a:r>
            <a:r>
              <a:rPr lang="en-US" dirty="0"/>
              <a:t> der </a:t>
            </a:r>
            <a:r>
              <a:rPr lang="en-US" dirty="0" err="1"/>
              <a:t>Kamera</a:t>
            </a:r>
            <a:r>
              <a:rPr lang="en-US" dirty="0"/>
              <a:t> und </a:t>
            </a:r>
            <a:r>
              <a:rPr lang="en-US" dirty="0" err="1"/>
              <a:t>Livesteuerung</a:t>
            </a:r>
            <a:endParaRPr lang="en-US" dirty="0"/>
          </a:p>
          <a:p>
            <a:r>
              <a:rPr lang="en-US" dirty="0"/>
              <a:t>3D Simulation (</a:t>
            </a:r>
            <a:r>
              <a:rPr lang="en-US" dirty="0" err="1"/>
              <a:t>evtl</a:t>
            </a:r>
            <a:r>
              <a:rPr lang="en-US" dirty="0"/>
              <a:t>. </a:t>
            </a:r>
            <a:r>
              <a:rPr lang="en-US" dirty="0" err="1"/>
              <a:t>mit</a:t>
            </a:r>
            <a:r>
              <a:rPr lang="en-US" dirty="0"/>
              <a:t> Unity)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81572E-72AD-48D8-8FCB-2D539F47EF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33D3B1-2CF0-4A1B-9049-A569100AE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8670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209560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9B2F8-AB9B-4E80-8316-A348ADCE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</a:t>
            </a:r>
            <a:r>
              <a:rPr lang="en-US" dirty="0" err="1"/>
              <a:t>Anforderungen</a:t>
            </a:r>
            <a:endParaRPr lang="en-US" dirty="0"/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7D069BC-E0BC-4022-80DE-E3224BC6B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3143" y="1632857"/>
            <a:ext cx="4317713" cy="49719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9E222-D75A-4635-A11C-820565AE53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1BDF55-C0C1-43DF-8FC0-BA1A23A2D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4758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45DBB-725B-44D8-8FBA-09F39668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Kontextdiagramm</a:t>
            </a:r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F5A3418F-EF6C-4FBE-BC08-C9B2FBB15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4054" y="2020888"/>
            <a:ext cx="6562854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BBBB2-BEB9-4186-8F82-16D3DF6A5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E413DD-31D8-44C9-88ED-C006804A9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817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3C87E-5DAA-439F-BE6C-8F80876E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Use Case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40E8E2-2F2A-47DE-A4F0-F7AEC90A0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649" y="2020888"/>
            <a:ext cx="6875665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7841FF-13F1-4983-BCEE-2274115289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D8EC77-E371-4235-B4FA-BACF2435F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49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4BF88-D179-49F6-A36A-B04F6ABA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Szenario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09387-8380-48AA-9B27-59C4B335A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Explosion im Mehrfamilienhaus</a:t>
            </a:r>
          </a:p>
          <a:p>
            <a:r>
              <a:rPr lang="de-DE" sz="2000" dirty="0"/>
              <a:t>brennende Gegenstände außerhalb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55FDE0-4273-4EAD-B733-87A79BBF4C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340353-E3E2-4E35-8118-FA49EBCC3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A3BCD55-3F3F-4327-82AF-56EDDC94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08" y="2743201"/>
            <a:ext cx="5526615" cy="336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906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BC68B-9DC9-4D40-8191-4401C417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Stakeholder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E794A4B5-9A05-44CB-B3A6-500183D263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74438"/>
              </p:ext>
            </p:extLst>
          </p:nvPr>
        </p:nvGraphicFramePr>
        <p:xfrm>
          <a:off x="647700" y="2020888"/>
          <a:ext cx="7675562" cy="422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237">
                  <a:extLst>
                    <a:ext uri="{9D8B030D-6E8A-4147-A177-3AD203B41FA5}">
                      <a16:colId xmlns:a16="http://schemas.microsoft.com/office/drawing/2014/main" val="2648691774"/>
                    </a:ext>
                  </a:extLst>
                </a:gridCol>
                <a:gridCol w="1469772">
                  <a:extLst>
                    <a:ext uri="{9D8B030D-6E8A-4147-A177-3AD203B41FA5}">
                      <a16:colId xmlns:a16="http://schemas.microsoft.com/office/drawing/2014/main" val="2843603392"/>
                    </a:ext>
                  </a:extLst>
                </a:gridCol>
                <a:gridCol w="5860553">
                  <a:extLst>
                    <a:ext uri="{9D8B030D-6E8A-4147-A177-3AD203B41FA5}">
                      <a16:colId xmlns:a16="http://schemas.microsoft.com/office/drawing/2014/main" val="1969234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Politiker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Das Fahrzeug hat Kontakt mit der Umwelt und Personen, dies kann zu rechtlichen Problemen führen.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Durch bestimmte Erweiterungen am Rettungsauto, könnte die Umwelt verbessert werden.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960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Menschen, die gerettet werden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nicht einverstanden mit der neuen Technik, möchten diese nicht in Anspruch nehmen.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begeistert von der Idee und unterstützen das Projekt.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698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Feuerwehr &amp; Polizei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gegen die Einführung eines technischen Hilfsmittels, da Arbeitsplätze wegfallen.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Freuen sich über die Verbesserung der Arbeitsbedingungen und die Unterstützung.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29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Sponsoren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den technischen Erfolg nicht und möchten deshalb den preislichen Aufwand nicht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skeptisch doch interessiert an der neuen Technik und möchte dies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das Potential in der neuen Technik und freuen sich so ein großes neues Projekt zu unterstützen.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48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Mitbürger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Haben Angst in einen Unfall mit dem Rettungsauto zu geraten.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Fühlen sich sicherer durch das Rettungsauto.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40895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BA2C18-6119-49D0-91E5-2978A3433B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E9E6CA-7AAC-4D3A-BE1E-A64D01356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906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B394E-023C-4F4E-B5FB-36051D8B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Block-Diagramm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B1A305-3ADA-4B16-BCBF-6A8A133284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A5C5A7-8CD9-4612-917E-6EE8594C7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B97B198-887F-4C19-8EEA-29AB3E9A3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7898" y="2020888"/>
            <a:ext cx="5235167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303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EBCF2-02CE-4C36-96CF-15EEEA8F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Klassendiagramm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B9DE879-8490-4355-9157-C1EC81805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3727" y="2020888"/>
            <a:ext cx="6663509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7278A-149F-46BE-B084-408A759A5C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23.08.2020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3FED33-ED45-4C2A-892F-80A9B914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374602"/>
      </p:ext>
    </p:extLst>
  </p:cSld>
  <p:clrMapOvr>
    <a:masterClrMapping/>
  </p:clrMapOvr>
</p:sld>
</file>

<file path=ppt/theme/theme1.xml><?xml version="1.0" encoding="utf-8"?>
<a:theme xmlns:a="http://schemas.openxmlformats.org/drawingml/2006/main" name="HSHL_PowerPoint_Master_Vorl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HSHL_PowerPoint_Master_Vorlage</Template>
  <TotalTime>0</TotalTime>
  <Words>641</Words>
  <Application>Microsoft Office PowerPoint</Application>
  <PresentationFormat>Bildschirmpräsentation (4:3)</PresentationFormat>
  <Paragraphs>177</Paragraphs>
  <Slides>22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Source Sans Pro</vt:lpstr>
      <vt:lpstr>HSHL_PowerPoint_Master_Vorlage</vt:lpstr>
      <vt:lpstr>Rescue Robot</vt:lpstr>
      <vt:lpstr>Motivation</vt:lpstr>
      <vt:lpstr>Konzept: Anforderungen</vt:lpstr>
      <vt:lpstr>Konzept: Kontextdiagramm</vt:lpstr>
      <vt:lpstr>Konzept: Use Case</vt:lpstr>
      <vt:lpstr>Konzept: Szenario</vt:lpstr>
      <vt:lpstr>Konzept: Stakeholder</vt:lpstr>
      <vt:lpstr>Konzept: Block-Diagramm</vt:lpstr>
      <vt:lpstr>Konzept: Klassendiagramm</vt:lpstr>
      <vt:lpstr>Software: Konsolenausgabe</vt:lpstr>
      <vt:lpstr>Software: Konsolenausgabe</vt:lpstr>
      <vt:lpstr>Software: Konsolenausgabe</vt:lpstr>
      <vt:lpstr>Auflistung HW (Vor-Nachteile)</vt:lpstr>
      <vt:lpstr>Festlegung HW</vt:lpstr>
      <vt:lpstr>Skizze des ersten Ansatzes</vt:lpstr>
      <vt:lpstr>Design (Entwurf)</vt:lpstr>
      <vt:lpstr>Design (PaperPrototype)</vt:lpstr>
      <vt:lpstr>Showcase</vt:lpstr>
      <vt:lpstr>Literaturverzeichnis</vt:lpstr>
      <vt:lpstr>Auswertung</vt:lpstr>
      <vt:lpstr>Ausblick</vt:lpstr>
      <vt:lpstr>Vielen Dank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Katrin Glöwing</dc:creator>
  <cp:lastModifiedBy>Katrin Glöwing</cp:lastModifiedBy>
  <cp:revision>47</cp:revision>
  <dcterms:created xsi:type="dcterms:W3CDTF">2017-12-05T19:21:36Z</dcterms:created>
  <dcterms:modified xsi:type="dcterms:W3CDTF">2020-08-23T16:07:51Z</dcterms:modified>
</cp:coreProperties>
</file>